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12"/>
  </p:notesMasterIdLst>
  <p:handoutMasterIdLst>
    <p:handoutMasterId r:id="rId13"/>
  </p:handoutMasterIdLst>
  <p:sldIdLst>
    <p:sldId id="298" r:id="rId4"/>
    <p:sldId id="283" r:id="rId5"/>
    <p:sldId id="299" r:id="rId6"/>
    <p:sldId id="300" r:id="rId7"/>
    <p:sldId id="302" r:id="rId8"/>
    <p:sldId id="297" r:id="rId9"/>
    <p:sldId id="293" r:id="rId10"/>
    <p:sldId id="296" r:id="rId11"/>
  </p:sldIdLst>
  <p:sldSz cx="12192000" cy="6858000"/>
  <p:notesSz cx="6858000" cy="9144000"/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437" autoAdjust="0"/>
    <p:restoredTop sz="94574" autoAdjust="0"/>
  </p:normalViewPr>
  <p:slideViewPr>
    <p:cSldViewPr snapToGrid="0">
      <p:cViewPr varScale="1">
        <p:scale>
          <a:sx n="106" d="100"/>
          <a:sy n="106" d="100"/>
        </p:scale>
        <p:origin x="132" y="5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3D0AD56-5B6C-4E6A-B7B4-295B40FE9287}" type="datetime1">
              <a:rPr lang="de-DE" smtClean="0"/>
              <a:t>29.01.2024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noProof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C25127B-56B1-41E7-870A-1A288A9B9CCE}" type="datetime1">
              <a:rPr lang="de-DE" noProof="0" smtClean="0"/>
              <a:t>29.01.2024</a:t>
            </a:fld>
            <a:endParaRPr lang="de-DE" noProof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1063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0938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8851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3062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9233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3830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30372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5145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Bildplatzhalt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/>
              <a:t>Ihr Foto einfügen oder ziehen und ablegen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4600" b="1" spc="-300" dirty="0"/>
            </a:lvl1pPr>
          </a:lstStyle>
          <a:p>
            <a:pPr lvl="0" algn="r" rtl="0"/>
            <a:r>
              <a:rPr lang="de-DE" noProof="0" dirty="0"/>
              <a:t>Klicken, um Präsentationstitel zu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de-DE" noProof="0"/>
              <a:t>Formatvorlage des Untertitelmasters durch Klicken bearbeiten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Seitentitel durch Klicken bearbeiten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de-DE" noProof="0"/>
              <a:t>Untertitel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1511250"/>
            <a:ext cx="5472113" cy="4680000"/>
          </a:xfrm>
        </p:spPr>
        <p:txBody>
          <a:bodyPr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Seitentitel durch Klicken bearbeiten</a:t>
            </a:r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de-DE" noProof="0"/>
              <a:t>Untertitel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Seitentitel durch Klicken bearbeiten</a:t>
            </a: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de-DE" noProof="0"/>
              <a:t>Untertitel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15" name="Textplatzhalter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Seitentitel durch Klicken bearbeiten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de-DE" noProof="0"/>
              <a:t>Untertitel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‹Nr.›</a:t>
            </a:fld>
            <a:endParaRPr lang="de-DE" noProof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linienfoli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Bildplatzhalt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/>
              <a:t>Hier einfügen oder ablegen: </a:t>
            </a:r>
            <a:br>
              <a:rPr lang="de-DE" noProof="0"/>
            </a:br>
            <a:r>
              <a:rPr lang="de-DE" noProof="0"/>
              <a:t>Ihr Foto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4700" b="1" spc="-300" dirty="0"/>
            </a:lvl1pPr>
          </a:lstStyle>
          <a:p>
            <a:pPr lvl="0" algn="r" rtl="0"/>
            <a:r>
              <a:rPr lang="de-DE" noProof="0"/>
              <a:t>Zum Bearbeiten der Abschnittstrennlinie klicken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/>
              <a:t>Formatvorlage des Untertitelmasters durch Klicken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4371590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linienfolie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Bildplatzhalt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/>
              <a:t>Hier einfügen oder ablegen: </a:t>
            </a:r>
            <a:br>
              <a:rPr lang="de-DE" noProof="0"/>
            </a:br>
            <a:r>
              <a:rPr lang="de-DE" noProof="0"/>
              <a:t>Ihr Foto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defRPr sz="54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de-DE" noProof="0"/>
              <a:t>Zum Bearbeiten der Abschnittstrennlinie klicken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/>
              <a:t>Formatvorlage des Untertitelmasters durch Klicken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 noProof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28285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ild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/>
              <a:t>Ihr Foto einfügen oder ziehen und ablegen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defRPr sz="4400" b="1" spc="-38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Seitentitel bearbeiten</a:t>
            </a: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de-DE" noProof="0"/>
              <a:t>Untertitel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‹Nr.›</a:t>
            </a:fld>
            <a:endParaRPr lang="de-DE" noProof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ild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/>
              <a:t>Ihr Foto einfügen oder ziehen und ablegen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defRPr sz="55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Seitentitel durch Klicken bearbeiten</a:t>
            </a: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de-DE" noProof="0"/>
              <a:t>Untertitel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8000" y="3763648"/>
            <a:ext cx="5472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‹Nr.›</a:t>
            </a:fld>
            <a:endParaRPr lang="de-DE" noProof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8438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Seitentitel durch Klicken bearbeiten</a:t>
            </a:r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de-DE" noProof="0"/>
              <a:t>Untertitel</a:t>
            </a:r>
          </a:p>
        </p:txBody>
      </p:sp>
      <p:sp>
        <p:nvSpPr>
          <p:cNvPr id="3" name="Linker Platzhalter für Vergleich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12" name="Linker Platzhalter für Vergleich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s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/>
              <a:t>Ihr Foto einfügen oder ziehen und ablegen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/>
              <a:t>Geben Sie Ihre Beschriftung ein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‹Nr.›</a:t>
            </a:fld>
            <a:endParaRPr lang="de-DE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len Dank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Bildplatzhalt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/>
              <a:t>Ihr Foto einfügen oder ziehen und ablegen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5500" b="1" spc="-300" dirty="0"/>
            </a:lvl1pPr>
          </a:lstStyle>
          <a:p>
            <a:pPr lvl="0" algn="r" rtl="0"/>
            <a:r>
              <a:rPr lang="de-DE" noProof="0"/>
              <a:t>Vielen Dank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de-DE" noProof="0"/>
              <a:t>Vollständiger Name</a:t>
            </a:r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de-DE" noProof="0"/>
              <a:t>Telefonnummer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de-DE" noProof="0"/>
              <a:t>E-Mail-Adresse oder Handle für soziale Medien</a:t>
            </a:r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de-DE" noProof="0"/>
              <a:t>Firmenwebsite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04966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Seitentitel durch Klicken bearbeiten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de-DE" noProof="0"/>
              <a:t>Untertitel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3EB0D177-9AA4-42F4-9CD7-CD206217CA6D}"/>
              </a:ext>
            </a:extLst>
          </p:cNvPr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C825DB53-D610-4A40-AFDC-EBC47DB613CE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31" name="Freihandform: Form 30">
            <a:extLst>
              <a:ext uri="{FF2B5EF4-FFF2-40B4-BE49-F238E27FC236}">
                <a16:creationId xmlns:a16="http://schemas.microsoft.com/office/drawing/2014/main" id="{C2B9A6A4-83D0-40B1-8B15-964C84BF0705}"/>
              </a:ext>
            </a:extLst>
          </p:cNvPr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de-DE" noProof="0"/>
              <a:t>Seitentitel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 dirty="0"/>
              <a:t>Fußzeile hinzufügen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de-DE" noProof="0" smtClean="0"/>
              <a:pPr rtl="0"/>
              <a:t>‹Nr.›</a:t>
            </a:fld>
            <a:endParaRPr lang="de-DE" noProof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Ein Bild, das Text, Schrift, Grafiken, Logo enthält.&#10;&#10;Automatisch generierte Beschreibung">
            <a:extLst>
              <a:ext uri="{FF2B5EF4-FFF2-40B4-BE49-F238E27FC236}">
                <a16:creationId xmlns:a16="http://schemas.microsoft.com/office/drawing/2014/main" id="{4CD2B433-7899-32ED-C2E9-02A45ABAFF84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418173" y="6413444"/>
            <a:ext cx="931420" cy="34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6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54" r:id="rId13"/>
    <p:sldLayoutId id="2147483655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hyperlink" Target="https://www.it-toolbox.org/blog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platzhalter 9" descr="Ein Bild, das Menschliches Gesicht, Wasser, Person, Fotoshooting enthält.">
            <a:extLst>
              <a:ext uri="{FF2B5EF4-FFF2-40B4-BE49-F238E27FC236}">
                <a16:creationId xmlns:a16="http://schemas.microsoft.com/office/drawing/2014/main" id="{EBA939AF-317F-353B-E957-AE207EBF95A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4942" r="14942"/>
          <a:stretch>
            <a:fillRect/>
          </a:stretch>
        </p:blipFill>
        <p:spPr/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6614" y="2811053"/>
            <a:ext cx="5995386" cy="1261295"/>
          </a:xfrm>
        </p:spPr>
        <p:txBody>
          <a:bodyPr rtlCol="0"/>
          <a:lstStyle/>
          <a:p>
            <a:pPr rtl="0"/>
            <a:r>
              <a:rPr lang="de-DE" sz="6000" dirty="0"/>
              <a:t>odoo Roadshow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6613" y="4061039"/>
            <a:ext cx="5995385" cy="580921"/>
          </a:xfrm>
        </p:spPr>
        <p:txBody>
          <a:bodyPr rtlCol="0"/>
          <a:lstStyle/>
          <a:p>
            <a:pPr rtl="0"/>
            <a:r>
              <a:rPr lang="de-DE" dirty="0"/>
              <a:t>Zürich, 1. Februar 2024</a:t>
            </a:r>
          </a:p>
        </p:txBody>
      </p:sp>
      <p:pic>
        <p:nvPicPr>
          <p:cNvPr id="5" name="Grafik 4" descr="Ein Bild, das Text, Schrift, Grafiken, Logo enthält.&#10;&#10;Automatisch generierte Beschreibung">
            <a:extLst>
              <a:ext uri="{FF2B5EF4-FFF2-40B4-BE49-F238E27FC236}">
                <a16:creationId xmlns:a16="http://schemas.microsoft.com/office/drawing/2014/main" id="{D9335E6B-D5CC-5CEF-4C3F-9FCB8E9108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1983" y="201796"/>
            <a:ext cx="2212416" cy="821246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6A5E7BFA-3882-134D-AFBA-B61B91A395AD}"/>
              </a:ext>
            </a:extLst>
          </p:cNvPr>
          <p:cNvSpPr/>
          <p:nvPr/>
        </p:nvSpPr>
        <p:spPr>
          <a:xfrm>
            <a:off x="10194202" y="6383067"/>
            <a:ext cx="1259365" cy="3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platzhalter 9" descr="Ein Bild, das Person, Wasser, Frau, Dusche enthält.">
            <a:extLst>
              <a:ext uri="{FF2B5EF4-FFF2-40B4-BE49-F238E27FC236}">
                <a16:creationId xmlns:a16="http://schemas.microsoft.com/office/drawing/2014/main" id="{EDA1396C-C6D1-2107-A7FB-3E35BAC7C4A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15119" b="15119"/>
          <a:stretch>
            <a:fillRect/>
          </a:stretch>
        </p:blipFill>
        <p:spPr/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9744" y="3802899"/>
            <a:ext cx="3290255" cy="985000"/>
          </a:xfrm>
        </p:spPr>
        <p:txBody>
          <a:bodyPr rtlCol="0"/>
          <a:lstStyle/>
          <a:p>
            <a:pPr rtl="0"/>
            <a:r>
              <a:rPr lang="de-DE" sz="4800" spc="-300" dirty="0"/>
              <a:t>Über uns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3223" y="186247"/>
            <a:ext cx="5632703" cy="5060456"/>
          </a:xfrm>
        </p:spPr>
        <p:txBody>
          <a:bodyPr rtlCol="0" anchor="ctr">
            <a:normAutofit/>
          </a:bodyPr>
          <a:lstStyle/>
          <a:p>
            <a:pPr marL="0" lvl="2" indent="0" defTabSz="1005404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None/>
            </a:pPr>
            <a:r>
              <a:rPr lang="de-DE" sz="2800" dirty="0">
                <a:solidFill>
                  <a:schemeClr val="tx1"/>
                </a:solidFill>
                <a:latin typeface="Frutiger 45 Light" panose="020B0603020202020204" pitchFamily="34" charset="0"/>
                <a:sym typeface="Wingdings" panose="05000000000000000000" pitchFamily="2" charset="2"/>
              </a:rPr>
              <a:t>Visolva entwickelt und vermarktet innovative Produkte im Bereich Bad, Sanitär und Wohnen, mit dem Ziel, das Leben der Menschen zu erleichtern.</a:t>
            </a:r>
          </a:p>
          <a:p>
            <a:pPr marL="0" lvl="2" indent="0" defTabSz="1005404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None/>
            </a:pPr>
            <a:endParaRPr lang="de-DE" sz="2800" dirty="0">
              <a:solidFill>
                <a:schemeClr val="tx1"/>
              </a:solidFill>
              <a:latin typeface="Frutiger 45 Light" panose="020B0603020202020204" pitchFamily="34" charset="0"/>
              <a:sym typeface="Wingdings" panose="05000000000000000000" pitchFamily="2" charset="2"/>
            </a:endParaRPr>
          </a:p>
          <a:p>
            <a:pPr rtl="0"/>
            <a:r>
              <a:rPr lang="de-DE" sz="2400" dirty="0"/>
              <a:t>Gegründet: 2021</a:t>
            </a:r>
          </a:p>
          <a:p>
            <a:pPr rtl="0"/>
            <a:r>
              <a:rPr lang="de-DE" sz="2400" dirty="0"/>
              <a:t>Mitarbeiter: 4</a:t>
            </a:r>
          </a:p>
          <a:p>
            <a:pPr rtl="0"/>
            <a:r>
              <a:rPr lang="de-DE" sz="2400" dirty="0"/>
              <a:t>Patente: 3</a:t>
            </a:r>
          </a:p>
          <a:p>
            <a:pPr rtl="0"/>
            <a:r>
              <a:rPr lang="de-DE" sz="2400" dirty="0"/>
              <a:t>odoo Einführung 2023</a:t>
            </a:r>
          </a:p>
          <a:p>
            <a:pPr rtl="0"/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2</a:t>
            </a:fld>
            <a:endParaRPr lang="de-DE"/>
          </a:p>
        </p:txBody>
      </p:sp>
      <p:sp>
        <p:nvSpPr>
          <p:cNvPr id="20" name="Rechteck 19" descr="Akzentblock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48588" y="3688075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sz="3600" dirty="0"/>
              <a:t>Grund für ERP-Projekt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800" y="1290242"/>
            <a:ext cx="5950526" cy="5035390"/>
          </a:xfrm>
        </p:spPr>
        <p:txBody>
          <a:bodyPr rtlCol="0"/>
          <a:lstStyle/>
          <a:p>
            <a:pPr marL="0" indent="0" rtl="0">
              <a:buNone/>
            </a:pPr>
            <a:r>
              <a:rPr lang="de-DE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Aufbau automatisierte Buchhaltung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400" dirty="0"/>
              <a:t>Steueransässig in 3 Ländern</a:t>
            </a:r>
          </a:p>
          <a:p>
            <a:pPr lvl="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2200" dirty="0"/>
              <a:t>Schweiz</a:t>
            </a:r>
          </a:p>
          <a:p>
            <a:pPr lvl="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2200" dirty="0"/>
              <a:t>Deutschland</a:t>
            </a:r>
          </a:p>
          <a:p>
            <a:pPr lvl="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2200" dirty="0"/>
              <a:t>Österreich</a:t>
            </a:r>
          </a:p>
          <a:p>
            <a:pPr marL="809625" lvl="3" indent="0">
              <a:lnSpc>
                <a:spcPct val="150000"/>
              </a:lnSpc>
              <a:buNone/>
            </a:pPr>
            <a:endParaRPr lang="de-DE" sz="8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400" dirty="0"/>
              <a:t>Unterschiedliche Vertriebsformen</a:t>
            </a:r>
          </a:p>
          <a:p>
            <a:pPr lvl="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2000" dirty="0"/>
              <a:t>Telefon</a:t>
            </a:r>
          </a:p>
          <a:p>
            <a:pPr lvl="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2000" dirty="0"/>
              <a:t>E-Commerce (Amazon, Shopify)</a:t>
            </a:r>
          </a:p>
          <a:p>
            <a:pPr lvl="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2000" dirty="0"/>
              <a:t>Direktvertrieb</a:t>
            </a:r>
          </a:p>
          <a:p>
            <a:pPr marL="266700" lvl="1" indent="0">
              <a:lnSpc>
                <a:spcPct val="150000"/>
              </a:lnSpc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3</a:t>
            </a:fld>
            <a:endParaRPr lang="de-DE"/>
          </a:p>
        </p:txBody>
      </p:sp>
      <p:sp>
        <p:nvSpPr>
          <p:cNvPr id="12" name="Rechteck 11" descr="Akzentblock links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1032011"/>
            <a:ext cx="113282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/>
          </a:p>
        </p:txBody>
      </p:sp>
      <p:sp>
        <p:nvSpPr>
          <p:cNvPr id="11" name="Inhaltsplatzhalter 4">
            <a:extLst>
              <a:ext uri="{FF2B5EF4-FFF2-40B4-BE49-F238E27FC236}">
                <a16:creationId xmlns:a16="http://schemas.microsoft.com/office/drawing/2014/main" id="{F2F8E271-ECF9-9D13-8D7F-D75EE9D14A64}"/>
              </a:ext>
            </a:extLst>
          </p:cNvPr>
          <p:cNvSpPr txBox="1">
            <a:spLocks/>
          </p:cNvSpPr>
          <p:nvPr/>
        </p:nvSpPr>
        <p:spPr>
          <a:xfrm>
            <a:off x="6637290" y="1290242"/>
            <a:ext cx="5649381" cy="32368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Integrierte Prozesse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400" dirty="0"/>
              <a:t>nahtloser Datenfluss zwischen Geschäftsprozessen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400" dirty="0"/>
              <a:t>reduzieren manueller Aufwände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400" dirty="0"/>
              <a:t>Skalierbarkeit</a:t>
            </a:r>
          </a:p>
          <a:p>
            <a:pPr marL="266700" lvl="1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de-DE" sz="2000" dirty="0"/>
          </a:p>
          <a:p>
            <a:pPr marL="0" indent="0">
              <a:buFont typeface="Arial" panose="020B0604020202020204" pitchFamily="34" charset="0"/>
              <a:buNone/>
            </a:pPr>
            <a:endParaRPr lang="de-DE" sz="2000" dirty="0"/>
          </a:p>
        </p:txBody>
      </p:sp>
      <p:cxnSp>
        <p:nvCxnSpPr>
          <p:cNvPr id="15" name="Gerader Verbinder 14" descr="Folientrennlinie">
            <a:extLst>
              <a:ext uri="{FF2B5EF4-FFF2-40B4-BE49-F238E27FC236}">
                <a16:creationId xmlns:a16="http://schemas.microsoft.com/office/drawing/2014/main" id="{B0C077EA-E6E6-EE01-39C3-400FEA9CA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096000" y="1386487"/>
            <a:ext cx="0" cy="4700277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12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sz="3600" dirty="0"/>
              <a:t>odoo Implementierung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466386"/>
            <a:ext cx="5472000" cy="360000"/>
          </a:xfrm>
        </p:spPr>
        <p:txBody>
          <a:bodyPr rtlCol="0"/>
          <a:lstStyle/>
          <a:p>
            <a:pPr rtl="0"/>
            <a:r>
              <a:rPr lang="de-DE" sz="2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Anwendungsbereiche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974218"/>
            <a:ext cx="5472000" cy="4451781"/>
          </a:xfrm>
        </p:spPr>
        <p:txBody>
          <a:bodyPr rtlCol="0"/>
          <a:lstStyle/>
          <a:p>
            <a:pPr rtl="0"/>
            <a:r>
              <a:rPr lang="de-DE" sz="2400" dirty="0"/>
              <a:t>Buchhaltung</a:t>
            </a:r>
          </a:p>
          <a:p>
            <a:pPr rtl="0"/>
            <a:r>
              <a:rPr lang="de-DE" sz="2400" dirty="0"/>
              <a:t>CRM / Verkauf</a:t>
            </a:r>
          </a:p>
          <a:p>
            <a:pPr rtl="0"/>
            <a:r>
              <a:rPr lang="de-DE" sz="2400" dirty="0"/>
              <a:t>Einkauf</a:t>
            </a:r>
          </a:p>
          <a:p>
            <a:pPr rtl="0"/>
            <a:r>
              <a:rPr lang="de-DE" sz="2400" dirty="0"/>
              <a:t>Lager</a:t>
            </a:r>
          </a:p>
          <a:p>
            <a:pPr rtl="0"/>
            <a:r>
              <a:rPr lang="de-DE" sz="2400" dirty="0"/>
              <a:t>Projekt</a:t>
            </a:r>
          </a:p>
          <a:p>
            <a:pPr rtl="0"/>
            <a:r>
              <a:rPr lang="de-DE" sz="2400" dirty="0"/>
              <a:t>Qualität</a:t>
            </a:r>
          </a:p>
          <a:p>
            <a:pPr marL="0" indent="0" rtl="0">
              <a:buNone/>
            </a:pPr>
            <a:endParaRPr lang="de-DE" sz="2000" dirty="0"/>
          </a:p>
          <a:p>
            <a:pPr marL="0" indent="0" rtl="0">
              <a:buNone/>
            </a:pPr>
            <a:r>
              <a:rPr lang="de-DE" sz="2400" dirty="0"/>
              <a:t>Zusätzliche Apps</a:t>
            </a:r>
            <a:endParaRPr lang="de-DE" sz="2000" dirty="0"/>
          </a:p>
          <a:p>
            <a:r>
              <a:rPr lang="de-DE" sz="2400" dirty="0"/>
              <a:t>Emailhandling</a:t>
            </a:r>
          </a:p>
          <a:p>
            <a:r>
              <a:rPr lang="de-DE" sz="2400" dirty="0"/>
              <a:t>E-Commerce Konnektoren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466911"/>
            <a:ext cx="5472000" cy="358775"/>
          </a:xfrm>
        </p:spPr>
        <p:txBody>
          <a:bodyPr rtlCol="0"/>
          <a:lstStyle/>
          <a:p>
            <a:pPr rtl="0"/>
            <a:r>
              <a:rPr lang="de-DE" sz="2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Wichtigste Schritte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6A87885-D672-4CF9-A78D-CFE98385B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970911"/>
            <a:ext cx="5472113" cy="2196041"/>
          </a:xfrm>
        </p:spPr>
        <p:txBody>
          <a:bodyPr rtlCol="0"/>
          <a:lstStyle/>
          <a:p>
            <a:pPr rtl="0"/>
            <a:r>
              <a:rPr lang="de-DE" sz="2400" dirty="0"/>
              <a:t>Vom Ende her denken</a:t>
            </a:r>
          </a:p>
          <a:p>
            <a:pPr rtl="0"/>
            <a:r>
              <a:rPr lang="de-DE" sz="2400" dirty="0"/>
              <a:t>Richtigen IT-Partner wählen</a:t>
            </a:r>
          </a:p>
          <a:p>
            <a:pPr rtl="0"/>
            <a:r>
              <a:rPr lang="de-DE" sz="2400" dirty="0"/>
              <a:t>Bei Problemen nicht gleich aufgeben</a:t>
            </a:r>
          </a:p>
          <a:p>
            <a:pPr rtl="0"/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4</a:t>
            </a:fld>
            <a:endParaRPr lang="de-DE"/>
          </a:p>
        </p:txBody>
      </p:sp>
      <p:sp>
        <p:nvSpPr>
          <p:cNvPr id="12" name="Rechteck 11" descr="Akzentblock links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799" y="1034992"/>
            <a:ext cx="5583600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/>
          </a:p>
        </p:txBody>
      </p:sp>
      <p:cxnSp>
        <p:nvCxnSpPr>
          <p:cNvPr id="11" name="Gerader Verbinder 10" descr="Folientrennlinie">
            <a:extLst>
              <a:ext uri="{FF2B5EF4-FFF2-40B4-BE49-F238E27FC236}">
                <a16:creationId xmlns:a16="http://schemas.microsoft.com/office/drawing/2014/main" id="{5A563457-1EC8-4978-BCCB-AFD88C9ED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096000" y="1386487"/>
            <a:ext cx="0" cy="4700277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 descr="Akzentleiste rechts&#10;">
            <a:extLst>
              <a:ext uri="{FF2B5EF4-FFF2-40B4-BE49-F238E27FC236}">
                <a16:creationId xmlns:a16="http://schemas.microsoft.com/office/drawing/2014/main" id="{A7CD04AE-9A8B-4DED-855D-F51B510D0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99886" y="1034992"/>
            <a:ext cx="5583600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6229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/>
              <a:t>odoo Implementierung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466386"/>
            <a:ext cx="5472000" cy="360000"/>
          </a:xfrm>
        </p:spPr>
        <p:txBody>
          <a:bodyPr rtlCol="0"/>
          <a:lstStyle/>
          <a:p>
            <a:pPr rtl="0"/>
            <a:r>
              <a:rPr lang="de-DE" sz="2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Widerstände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974219"/>
            <a:ext cx="5472000" cy="4018208"/>
          </a:xfrm>
        </p:spPr>
        <p:txBody>
          <a:bodyPr rtlCol="0"/>
          <a:lstStyle/>
          <a:p>
            <a:pPr rtl="0"/>
            <a:r>
              <a:rPr lang="de-DE" sz="2400" dirty="0"/>
              <a:t>Integration veralteter Systeme und Arbeitsmethoden in das ERP-System</a:t>
            </a:r>
          </a:p>
          <a:p>
            <a:pPr rtl="0"/>
            <a:r>
              <a:rPr lang="de-DE" sz="2400" dirty="0"/>
              <a:t>Change-Management: Betroffene zu beteiligten machen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466911"/>
            <a:ext cx="5472000" cy="358775"/>
          </a:xfrm>
        </p:spPr>
        <p:txBody>
          <a:bodyPr rtlCol="0"/>
          <a:lstStyle/>
          <a:p>
            <a:pPr rtl="0"/>
            <a:r>
              <a:rPr lang="de-DE" sz="2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odoo Vorteile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6A87885-D672-4CF9-A78D-CFE98385B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970911"/>
            <a:ext cx="5583598" cy="2196041"/>
          </a:xfrm>
        </p:spPr>
        <p:txBody>
          <a:bodyPr rtlCol="0"/>
          <a:lstStyle/>
          <a:p>
            <a:pPr rtl="0"/>
            <a:r>
              <a:rPr lang="de-DE" sz="2400" dirty="0"/>
              <a:t>Unverzüglicher Start</a:t>
            </a:r>
          </a:p>
          <a:p>
            <a:pPr rtl="0"/>
            <a:r>
              <a:rPr lang="de-DE" sz="2400" dirty="0"/>
              <a:t>Benutzerfreundlich</a:t>
            </a:r>
          </a:p>
          <a:p>
            <a:pPr rtl="0"/>
            <a:r>
              <a:rPr lang="de-DE" sz="2400" dirty="0"/>
              <a:t>Ein Preis für alle Anwendungen</a:t>
            </a:r>
          </a:p>
          <a:p>
            <a:pPr rtl="0"/>
            <a:r>
              <a:rPr lang="de-DE" sz="2400" dirty="0"/>
              <a:t>Entwickelt sich stetig weiter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5</a:t>
            </a:fld>
            <a:endParaRPr lang="de-DE"/>
          </a:p>
        </p:txBody>
      </p:sp>
      <p:sp>
        <p:nvSpPr>
          <p:cNvPr id="12" name="Rechteck 11" descr="Akzentblock links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799" y="1034992"/>
            <a:ext cx="5583600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/>
          </a:p>
        </p:txBody>
      </p:sp>
      <p:sp>
        <p:nvSpPr>
          <p:cNvPr id="13" name="Rechteck 12" descr="Akzentleiste rechts&#10;">
            <a:extLst>
              <a:ext uri="{FF2B5EF4-FFF2-40B4-BE49-F238E27FC236}">
                <a16:creationId xmlns:a16="http://schemas.microsoft.com/office/drawing/2014/main" id="{A7CD04AE-9A8B-4DED-855D-F51B510D0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99886" y="1034992"/>
            <a:ext cx="5583600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/>
          </a:p>
        </p:txBody>
      </p:sp>
      <p:cxnSp>
        <p:nvCxnSpPr>
          <p:cNvPr id="3" name="Gerader Verbinder 2" descr="Folientrennlinie">
            <a:extLst>
              <a:ext uri="{FF2B5EF4-FFF2-40B4-BE49-F238E27FC236}">
                <a16:creationId xmlns:a16="http://schemas.microsoft.com/office/drawing/2014/main" id="{E2559B84-6A10-9847-D9BD-0121642D8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096000" y="1386487"/>
            <a:ext cx="0" cy="4700277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848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8072" y="1981199"/>
            <a:ext cx="5351927" cy="4401993"/>
          </a:xfrm>
        </p:spPr>
        <p:txBody>
          <a:bodyPr rtlCol="0" anchor="ctr"/>
          <a:lstStyle/>
          <a:p>
            <a:pPr marL="0" indent="0" rtl="0">
              <a:buNone/>
            </a:pPr>
            <a:endParaRPr lang="de-DE" sz="2400" b="1" dirty="0"/>
          </a:p>
          <a:p>
            <a:pPr marL="0" indent="0" rtl="0">
              <a:buNone/>
            </a:pPr>
            <a:endParaRPr lang="de-DE" sz="2400" b="1" dirty="0"/>
          </a:p>
          <a:p>
            <a:pPr marL="0" indent="0" rtl="0">
              <a:buNone/>
            </a:pPr>
            <a:r>
              <a:rPr lang="de-DE" sz="2400" b="1" dirty="0"/>
              <a:t>Projektdauer: </a:t>
            </a:r>
            <a:r>
              <a:rPr lang="de-DE" sz="2400" dirty="0"/>
              <a:t>6 Monate</a:t>
            </a:r>
          </a:p>
          <a:p>
            <a:pPr marL="0" indent="0" rtl="0">
              <a:buNone/>
            </a:pPr>
            <a:endParaRPr lang="de-DE" sz="2400" b="1" dirty="0"/>
          </a:p>
          <a:p>
            <a:pPr marL="0" indent="0" rtl="0">
              <a:buNone/>
            </a:pPr>
            <a:r>
              <a:rPr lang="de-DE" sz="2400" b="1" dirty="0"/>
              <a:t>Ergebnis: </a:t>
            </a:r>
            <a:r>
              <a:rPr lang="de-DE" sz="2400" dirty="0"/>
              <a:t>Funktionierendes ERP- System nach unseren Wünschen und Einschulung der Mitarbeiter</a:t>
            </a:r>
          </a:p>
          <a:p>
            <a:pPr marL="0" indent="0" rtl="0">
              <a:buNone/>
            </a:pPr>
            <a:endParaRPr lang="de-DE" sz="2400" dirty="0"/>
          </a:p>
          <a:p>
            <a:pPr marL="0" indent="0" rtl="0">
              <a:buNone/>
            </a:pPr>
            <a:endParaRPr lang="de-DE" sz="2400" dirty="0"/>
          </a:p>
          <a:p>
            <a:pPr marL="0" indent="0" rtl="0">
              <a:buNone/>
            </a:pPr>
            <a:endParaRPr lang="de-DE" sz="2400" dirty="0"/>
          </a:p>
          <a:p>
            <a:pPr marL="0" indent="0" rtl="0">
              <a:buNone/>
            </a:pP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6</a:t>
            </a:fld>
            <a:endParaRPr lang="de-DE" dirty="0"/>
          </a:p>
        </p:txBody>
      </p:sp>
      <p:sp>
        <p:nvSpPr>
          <p:cNvPr id="20" name="Rechteck 19" descr="Akzentblock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367083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2E2E8EDE-7374-F5CB-3C96-12BA844F655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DE"/>
          </a:p>
        </p:txBody>
      </p:sp>
      <p:pic>
        <p:nvPicPr>
          <p:cNvPr id="8" name="Grafik 7" descr="Ein Bild, das Elektronik, Schaltung, Elektronisches Bauteil, Elektrisches Bauelement enthält.&#10;&#10;Automatisch generierte Beschreibung">
            <a:extLst>
              <a:ext uri="{FF2B5EF4-FFF2-40B4-BE49-F238E27FC236}">
                <a16:creationId xmlns:a16="http://schemas.microsoft.com/office/drawing/2014/main" id="{894F45F7-FC13-A41E-A91B-8B404E5F48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0"/>
            <a:ext cx="6096000" cy="63713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8100" y="474808"/>
            <a:ext cx="6641900" cy="1506391"/>
          </a:xfrm>
        </p:spPr>
        <p:txBody>
          <a:bodyPr wrap="none" rtlCol="0"/>
          <a:lstStyle/>
          <a:p>
            <a:pPr algn="ctr" rtl="0"/>
            <a:r>
              <a:rPr lang="de-DE" sz="3600" b="0" dirty="0"/>
              <a:t>Umsetzungspartner</a:t>
            </a:r>
            <a:br>
              <a:rPr lang="de-DE" sz="3600" dirty="0"/>
            </a:br>
            <a:br>
              <a:rPr lang="de-DE" sz="3600" dirty="0"/>
            </a:br>
            <a:endParaRPr lang="de-DE" sz="3600" dirty="0"/>
          </a:p>
        </p:txBody>
      </p:sp>
      <p:pic>
        <p:nvPicPr>
          <p:cNvPr id="1026" name="Picture 2" descr="SAMSA-IT GmbH">
            <a:extLst>
              <a:ext uri="{FF2B5EF4-FFF2-40B4-BE49-F238E27FC236}">
                <a16:creationId xmlns:a16="http://schemas.microsoft.com/office/drawing/2014/main" id="{DEB22AE7-B67F-CCCE-D6FC-27BA4B524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709" y="1260326"/>
            <a:ext cx="3900935" cy="55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098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platzhalter 22" descr="Lächelnde Frau an einem Laptop">
            <a:extLst>
              <a:ext uri="{FF2B5EF4-FFF2-40B4-BE49-F238E27FC236}">
                <a16:creationId xmlns:a16="http://schemas.microsoft.com/office/drawing/2014/main" id="{35E3CE9E-B03C-CB4B-A83A-D3265C7A054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9" r="209"/>
          <a:stretch>
            <a:fillRect/>
          </a:stretch>
        </p:blipFill>
        <p:spPr/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881" y="2135767"/>
            <a:ext cx="6641899" cy="2971941"/>
          </a:xfrm>
          <a:solidFill>
            <a:schemeClr val="bg1">
              <a:lumMod val="95000"/>
            </a:schemeClr>
          </a:solidFill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Fazit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b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</a:br>
            <a:b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SAMSA-IT hat sich als äußerst </a:t>
            </a:r>
            <a:r>
              <a:rPr kumimoji="0" lang="de-DE" sz="18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kompetent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 erwiesen und durch ihre </a:t>
            </a:r>
            <a:r>
              <a:rPr kumimoji="0" lang="de-DE" sz="18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professionelle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DE" sz="18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Unterstützung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 maßgeblich zum erfolgreichen Rollout des neuen ERP-Systems bei Visolva beigetragen. Ihre </a:t>
            </a:r>
            <a:r>
              <a:rPr kumimoji="0" lang="de-DE" sz="18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Expertise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de-DE" sz="18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Engagement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 und </a:t>
            </a:r>
            <a:r>
              <a:rPr kumimoji="0" lang="de-DE" sz="18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effiziente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DE" sz="18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Umsetzung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 haben einen reibungslosen Implementierungsprozess ermöglicht.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6964141-6F81-4947-A236-746D94ED3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7</a:t>
            </a:fld>
            <a:endParaRPr lang="de-DE"/>
          </a:p>
        </p:txBody>
      </p:sp>
      <p:sp>
        <p:nvSpPr>
          <p:cNvPr id="6" name="Rechteck 5" descr="Akzentblock">
            <a:extLst>
              <a:ext uri="{FF2B5EF4-FFF2-40B4-BE49-F238E27FC236}">
                <a16:creationId xmlns:a16="http://schemas.microsoft.com/office/drawing/2014/main" id="{7F5C40F0-6014-5FED-A69C-7F5B9C06F4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43606" y="264930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F3BAB67A-C36D-F1C8-591C-E50BBA04F0EB}"/>
              </a:ext>
            </a:extLst>
          </p:cNvPr>
          <p:cNvSpPr txBox="1">
            <a:spLocks/>
          </p:cNvSpPr>
          <p:nvPr/>
        </p:nvSpPr>
        <p:spPr>
          <a:xfrm>
            <a:off x="185882" y="372655"/>
            <a:ext cx="6641900" cy="15063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none" lIns="252000" tIns="180000" rIns="180000" bIns="18000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3600" b="0" dirty="0"/>
              <a:t>Umsetzungpartner</a:t>
            </a:r>
            <a:br>
              <a:rPr lang="de-DE" sz="3600" dirty="0"/>
            </a:br>
            <a:br>
              <a:rPr lang="de-DE" sz="3600" dirty="0"/>
            </a:br>
            <a:endParaRPr lang="de-DE" sz="3600" dirty="0"/>
          </a:p>
        </p:txBody>
      </p:sp>
      <p:pic>
        <p:nvPicPr>
          <p:cNvPr id="8" name="Picture 2" descr="SAMSA-IT GmbH">
            <a:extLst>
              <a:ext uri="{FF2B5EF4-FFF2-40B4-BE49-F238E27FC236}">
                <a16:creationId xmlns:a16="http://schemas.microsoft.com/office/drawing/2014/main" id="{AA2F4925-9AF7-D78F-45F6-8C6D033B7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364" y="1172030"/>
            <a:ext cx="3900935" cy="55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695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Bildplatzhalter 31" descr="Händeklatschen">
            <a:extLst>
              <a:ext uri="{FF2B5EF4-FFF2-40B4-BE49-F238E27FC236}">
                <a16:creationId xmlns:a16="http://schemas.microsoft.com/office/drawing/2014/main" id="{AAB6EE12-FEF8-FB41-A909-0DA61D7725C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" r="7"/>
          <a:stretch>
            <a:fillRect/>
          </a:stretch>
        </p:blipFill>
        <p:spPr/>
      </p:pic>
      <p:sp>
        <p:nvSpPr>
          <p:cNvPr id="14" name="Titel 13">
            <a:extLst>
              <a:ext uri="{FF2B5EF4-FFF2-40B4-BE49-F238E27FC236}">
                <a16:creationId xmlns:a16="http://schemas.microsoft.com/office/drawing/2014/main" id="{6C38D7A9-9299-4108-BB08-026F4B9CAE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de-DE" sz="4800" dirty="0"/>
              <a:t>Vielen Dank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0828E04-9C2A-4859-8050-C2DF67A249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de-DE" dirty="0"/>
              <a:t>Rolf Hutz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FD8A1232-50A8-4535-AAF9-7F4180EAA0D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458200" y="4358212"/>
            <a:ext cx="2910342" cy="316800"/>
          </a:xfrm>
        </p:spPr>
        <p:txBody>
          <a:bodyPr rtlCol="0"/>
          <a:lstStyle/>
          <a:p>
            <a:pPr rtl="0"/>
            <a:r>
              <a:rPr lang="de-DE" dirty="0"/>
              <a:t>www.visolva.com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91814EC9-246A-4C6E-941E-5774FE72F08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8</a:t>
            </a:fld>
            <a:endParaRPr lang="de-DE"/>
          </a:p>
        </p:txBody>
      </p:sp>
      <p:pic>
        <p:nvPicPr>
          <p:cNvPr id="8" name="Grafik 7" descr="Benutzer" title="Symbol – Name des Referenten">
            <a:extLst>
              <a:ext uri="{FF2B5EF4-FFF2-40B4-BE49-F238E27FC236}">
                <a16:creationId xmlns:a16="http://schemas.microsoft.com/office/drawing/2014/main" id="{111541C4-DB03-4E53-994D-499C7D73C4D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85495" y="4006655"/>
            <a:ext cx="218900" cy="218900"/>
          </a:xfrm>
          <a:prstGeom prst="rect">
            <a:avLst/>
          </a:prstGeom>
        </p:spPr>
      </p:pic>
      <p:pic>
        <p:nvPicPr>
          <p:cNvPr id="11" name="Grafik 10" descr="Link">
            <a:extLst>
              <a:ext uri="{FF2B5EF4-FFF2-40B4-BE49-F238E27FC236}">
                <a16:creationId xmlns:a16="http://schemas.microsoft.com/office/drawing/2014/main" id="{0718E6E0-05A2-479C-AEA8-1A385EB7347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72552" y="4394219"/>
            <a:ext cx="244786" cy="24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678306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">
  <a:themeElements>
    <a:clrScheme name="Warmes Blau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5886_TF16411250.potx" id="{675E8371-EC70-4345-8B64-A71003B56298}" vid="{0F92AA19-00D6-4C71-B13F-219D7994A0BF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2218FC-8412-44B9-9E82-D51F1F531141}">
  <ds:schemaRefs>
    <ds:schemaRef ds:uri="http://purl.org/dc/elements/1.1/"/>
    <ds:schemaRef ds:uri="http://schemas.microsoft.com/sharepoint/v3"/>
    <ds:schemaRef ds:uri="http://schemas.microsoft.com/office/2006/documentManagement/types"/>
    <ds:schemaRef ds:uri="fb0879af-3eba-417a-a55a-ffe6dcd6ca77"/>
    <ds:schemaRef ds:uri="http://schemas.microsoft.com/office/2006/metadata/properties"/>
    <ds:schemaRef ds:uri="http://schemas.microsoft.com/office/infopath/2007/PartnerControls"/>
    <ds:schemaRef ds:uri="6dc4bcd6-49db-4c07-9060-8acfc67cef9f"/>
    <ds:schemaRef ds:uri="http://www.w3.org/XML/1998/namespace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64A4C9D-F801-4923-BC6D-E0006F5123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226</Words>
  <Application>Microsoft Office PowerPoint</Application>
  <PresentationFormat>Breitbild</PresentationFormat>
  <Paragraphs>77</Paragraphs>
  <Slides>8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Arial</vt:lpstr>
      <vt:lpstr>Calibri</vt:lpstr>
      <vt:lpstr>Frutiger 45 Light</vt:lpstr>
      <vt:lpstr>Times New Roman</vt:lpstr>
      <vt:lpstr>Wingdings</vt:lpstr>
      <vt:lpstr>Benutzerdefiniert</vt:lpstr>
      <vt:lpstr>odoo Roadshow</vt:lpstr>
      <vt:lpstr>Über uns</vt:lpstr>
      <vt:lpstr>Grund für ERP-Projekt</vt:lpstr>
      <vt:lpstr>odoo Implementierung</vt:lpstr>
      <vt:lpstr>odoo Implementierung</vt:lpstr>
      <vt:lpstr>Umsetzungspartner  </vt:lpstr>
      <vt:lpstr>Fazit   SAMSA-IT hat sich als äußerst kompetent erwiesen und durch ihre professionelle Unterstützung maßgeblich zum erfolgreichen Rollout des neuen ERP-Systems bei Visolva beigetragen. Ihre Expertise, Engagement und effiziente Umsetzung haben einen reibungslosen Implementierungsprozess ermöglicht.</vt:lpstr>
      <vt:lpstr>Vielen Dank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Präsentationstitel</dc:title>
  <dc:creator>Rolf Hutz</dc:creator>
  <cp:lastModifiedBy>Manuel Sauer</cp:lastModifiedBy>
  <cp:revision>37</cp:revision>
  <dcterms:created xsi:type="dcterms:W3CDTF">2024-01-22T16:47:56Z</dcterms:created>
  <dcterms:modified xsi:type="dcterms:W3CDTF">2024-01-29T19:23:16Z</dcterms:modified>
</cp:coreProperties>
</file>